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7" r:id="rId5"/>
    <p:sldId id="258" r:id="rId6"/>
    <p:sldId id="268" r:id="rId7"/>
    <p:sldId id="269" r:id="rId8"/>
    <p:sldId id="277" r:id="rId9"/>
    <p:sldId id="278" r:id="rId10"/>
    <p:sldId id="279" r:id="rId11"/>
    <p:sldId id="280" r:id="rId12"/>
    <p:sldId id="270" r:id="rId13"/>
    <p:sldId id="281" r:id="rId14"/>
    <p:sldId id="282" r:id="rId15"/>
    <p:sldId id="283" r:id="rId16"/>
    <p:sldId id="284" r:id="rId17"/>
    <p:sldId id="285" r:id="rId18"/>
    <p:sldId id="286" r:id="rId19"/>
    <p:sldId id="271" r:id="rId20"/>
    <p:sldId id="287" r:id="rId21"/>
    <p:sldId id="288" r:id="rId22"/>
    <p:sldId id="289" r:id="rId23"/>
    <p:sldId id="290" r:id="rId24"/>
    <p:sldId id="291" r:id="rId25"/>
    <p:sldId id="294" r:id="rId26"/>
    <p:sldId id="293" r:id="rId27"/>
    <p:sldId id="295" r:id="rId28"/>
    <p:sldId id="297" r:id="rId29"/>
    <p:sldId id="299" r:id="rId30"/>
    <p:sldId id="296" r:id="rId31"/>
    <p:sldId id="298" r:id="rId32"/>
    <p:sldId id="27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89435" autoAdjust="0"/>
  </p:normalViewPr>
  <p:slideViewPr>
    <p:cSldViewPr snapToGrid="0" showGuides="1">
      <p:cViewPr varScale="1">
        <p:scale>
          <a:sx n="65" d="100"/>
          <a:sy n="65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151B4DD-15C8-4661-884B-618628EC12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678A688-EE94-44BF-A9B6-FD51CF6D64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50357-9784-4A90-96B4-0B331B4230FA}" type="datetimeFigureOut">
              <a:rPr lang="en-US" smtClean="0"/>
              <a:t>8/4/20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CB2C68-562A-4D2A-9890-4436EDCEC7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41883F-BA65-4049-B6C2-7C1A5A6D08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50802-3B37-42FB-BECC-88074371FE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7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8/4/20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67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Administered by teachers, rehab counselors, job coach, work supervisor- need on-going</a:t>
            </a:r>
            <a:r>
              <a:rPr lang="en-US" baseline="0" dirty="0" smtClean="0"/>
              <a:t> trusting relationship with employee- good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4164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7936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Copying-</a:t>
            </a:r>
            <a:r>
              <a:rPr lang="en-US" baseline="0" dirty="0" smtClean="0"/>
              <a:t> violates copyrights, calls data into question at court- not standardized administration, program compliance problems, license compliance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9650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Interview is 20-30 minutes, depending on cognitive</a:t>
            </a:r>
            <a:r>
              <a:rPr lang="en-US" baseline="0" dirty="0" smtClean="0"/>
              <a:t> and language 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7192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Read, “</a:t>
            </a:r>
            <a:r>
              <a:rPr lang="en-US" i="1" baseline="0" dirty="0" smtClean="0"/>
              <a:t>I’m going to ask about your Stress Tolerance.”  </a:t>
            </a:r>
            <a:r>
              <a:rPr lang="en-US" baseline="0" dirty="0" smtClean="0"/>
              <a:t>Brackets is optional.  If know person doesn’t understand read, if you know they do, don’t have to.  </a:t>
            </a:r>
            <a:r>
              <a:rPr lang="en-US" i="1" baseline="0" dirty="0" smtClean="0"/>
              <a:t>Default</a:t>
            </a:r>
            <a:r>
              <a:rPr lang="en-US" i="0" baseline="0" dirty="0" smtClean="0"/>
              <a:t>- read.</a:t>
            </a:r>
          </a:p>
          <a:p>
            <a:pPr marL="228600" indent="-228600">
              <a:buAutoNum type="arabicPeriod"/>
            </a:pPr>
            <a:r>
              <a:rPr lang="en-US" i="0" baseline="0" dirty="0" smtClean="0"/>
              <a:t>Read Quality of Performance indicator</a:t>
            </a:r>
          </a:p>
          <a:p>
            <a:pPr marL="228600" indent="-228600">
              <a:buAutoNum type="arabicPeriod"/>
            </a:pPr>
            <a:r>
              <a:rPr lang="en-US" i="0" baseline="0" dirty="0" smtClean="0"/>
              <a:t>Read Quality of Performance choices “</a:t>
            </a:r>
            <a:r>
              <a:rPr lang="en-US" i="1" baseline="0" dirty="0" smtClean="0"/>
              <a:t>Yes, Sometimes, or No, not really</a:t>
            </a:r>
            <a:r>
              <a:rPr lang="en-US" i="0" baseline="0" dirty="0" smtClean="0"/>
              <a:t>.”</a:t>
            </a:r>
          </a:p>
          <a:p>
            <a:pPr marL="228600" indent="-228600">
              <a:buAutoNum type="arabicPeriod"/>
            </a:pPr>
            <a:r>
              <a:rPr lang="en-US" i="0" baseline="0" dirty="0" smtClean="0"/>
              <a:t>Response</a:t>
            </a:r>
          </a:p>
          <a:p>
            <a:pPr marL="228600" indent="-228600">
              <a:buAutoNum type="arabicPeriod"/>
            </a:pPr>
            <a:r>
              <a:rPr lang="en-US" i="0" baseline="0" dirty="0" smtClean="0"/>
              <a:t>Read TS indicator, “</a:t>
            </a:r>
            <a:r>
              <a:rPr lang="en-US" i="1" baseline="0" dirty="0" smtClean="0"/>
              <a:t>Can you keep working when you’re stressed out?”</a:t>
            </a:r>
            <a:endParaRPr lang="en-US" i="0" baseline="0" dirty="0" smtClean="0"/>
          </a:p>
          <a:p>
            <a:pPr marL="228600" indent="-228600">
              <a:buAutoNum type="arabicPeriod"/>
            </a:pPr>
            <a:r>
              <a:rPr lang="en-US" i="0" baseline="0" dirty="0" smtClean="0"/>
              <a:t>Read TS responses, “</a:t>
            </a:r>
            <a:r>
              <a:rPr lang="en-US" i="1" baseline="0" dirty="0" smtClean="0"/>
              <a:t>Can you do it by yourself? Can you do it with some help? Do you need a lot of help?”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57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Read, “</a:t>
            </a:r>
            <a:r>
              <a:rPr lang="en-US" i="1" dirty="0" smtClean="0"/>
              <a:t>I’m going to ask about</a:t>
            </a:r>
            <a:r>
              <a:rPr lang="en-US" i="1" baseline="0" dirty="0" smtClean="0"/>
              <a:t> your Stress tolerance- how you deal with stress; how you behave when you’re stressed out</a:t>
            </a:r>
            <a:r>
              <a:rPr lang="en-US" i="0" baseline="0" dirty="0" smtClean="0"/>
              <a:t>”</a:t>
            </a:r>
          </a:p>
          <a:p>
            <a:r>
              <a:rPr lang="en-US" i="0" baseline="0" dirty="0" smtClean="0"/>
              <a:t>“</a:t>
            </a:r>
            <a:r>
              <a:rPr lang="en-US" i="1" baseline="0" dirty="0" smtClean="0"/>
              <a:t>Do you have good self-control? Do you control your temper when you’re under pressure</a:t>
            </a:r>
            <a:r>
              <a:rPr lang="en-US" i="0" baseline="0" dirty="0" smtClean="0"/>
              <a:t>?”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7387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8453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359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System with two parts- JOBS and JOBS:OSD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Compare employee and employer ratings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Researched</a:t>
            </a:r>
            <a:r>
              <a:rPr lang="en-US" baseline="0" dirty="0" smtClean="0"/>
              <a:t> and validated with target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Self-determination (p,. 6)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and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awareness of oneself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Self-advocacy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Self-efficiency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 and decision making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Self-management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Self-monitoring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 may not be aware of strengths/weaknesses</a:t>
            </a:r>
          </a:p>
          <a:p>
            <a:pPr marL="171450" lvl="0" indent="-171450">
              <a:buFontTx/>
              <a:buChar char="-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IEP, IDEA requirements (program, school required</a:t>
            </a:r>
          </a:p>
          <a:p>
            <a:pPr marL="171450" lvl="0" indent="-171450">
              <a:buFontTx/>
              <a:buChar char="-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Transitioning from sheltered employment to community- researched and developed with this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129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Actually this can be relevant to wide variety</a:t>
            </a:r>
            <a:r>
              <a:rPr lang="en-US" baseline="0" dirty="0" smtClean="0"/>
              <a:t> of jobs- apply to own job</a:t>
            </a:r>
            <a:endParaRPr lang="en-US" dirty="0" smtClean="0"/>
          </a:p>
          <a:p>
            <a:r>
              <a:rPr lang="en-US" dirty="0" smtClean="0"/>
              <a:t>Example-</a:t>
            </a:r>
            <a:r>
              <a:rPr lang="en-US" baseline="0" dirty="0" smtClean="0"/>
              <a:t> Retail stocker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Organization- categorize and differentiate merchandise, basic arithmetic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See why being able to organize piles of product is efficient, see why being able to know the inventory and quickly stock needed amount is imperative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How can I know if I am able to organize quickly? Performance metrics, mistakes made, skill test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How can I develop these skills? Training to identify key sorting features, identify key criteria (shirt- color, style, etc.); methods for addition, counting, tools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2910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DLA- Self-care and personal behavior patterns</a:t>
            </a:r>
          </a:p>
          <a:p>
            <a:r>
              <a:rPr lang="en-US" dirty="0" smtClean="0"/>
              <a:t>BEH- Interpersonal</a:t>
            </a:r>
            <a:r>
              <a:rPr lang="en-US" baseline="0" dirty="0" smtClean="0"/>
              <a:t> and social skills</a:t>
            </a:r>
          </a:p>
          <a:p>
            <a:r>
              <a:rPr lang="en-US" baseline="0" dirty="0" smtClean="0"/>
              <a:t>JD- Tasks and functions common to entry-level unskilled jobs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375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A- Advance Organizer</a:t>
            </a:r>
            <a:r>
              <a:rPr lang="en-US" baseline="0" dirty="0" smtClean="0"/>
              <a:t> begins each question for structure and to help understanding</a:t>
            </a:r>
          </a:p>
          <a:p>
            <a:r>
              <a:rPr lang="en-US" baseline="0" dirty="0" smtClean="0"/>
              <a:t>B- Quality of Performance gets employee’s rating of performance</a:t>
            </a:r>
          </a:p>
          <a:p>
            <a:r>
              <a:rPr lang="en-US" baseline="0" dirty="0" smtClean="0"/>
              <a:t>C- Type of support needs identifies what employee needs</a:t>
            </a:r>
          </a:p>
          <a:p>
            <a:r>
              <a:rPr lang="en-US" baseline="0" dirty="0" smtClean="0"/>
              <a:t>D- Clarifying Question specific to each item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Adapted by phrasing in self-determination</a:t>
            </a:r>
            <a:r>
              <a:rPr lang="en-US" baseline="0" dirty="0" smtClean="0"/>
              <a:t> terms and content understandable for target population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Standardization sample included: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ID, ASD, LD, Physical disability, Emotional/Behavioral Disorder, Visual/Hearing Impairment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Employed in entry-level positions: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Landscaping/agriculture, clerical, assembly/light manufacturing, restaurant, retail, automotive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698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995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xmlns="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xmlns="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xmlns="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519AB8-2D8F-4EE5-B4E4-7A48430A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998" y="3309109"/>
            <a:ext cx="5163222" cy="673365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8" name="Graphic 16" descr="Envelope">
            <a:extLst>
              <a:ext uri="{FF2B5EF4-FFF2-40B4-BE49-F238E27FC236}">
                <a16:creationId xmlns:a16="http://schemas.microsoft.com/office/drawing/2014/main" xmlns="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3" name="Graphic 17" descr="Network">
            <a:extLst>
              <a:ext uri="{FF2B5EF4-FFF2-40B4-BE49-F238E27FC236}">
                <a16:creationId xmlns:a16="http://schemas.microsoft.com/office/drawing/2014/main" xmlns="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66C42-DD4B-4BFA-BE15-4D20CFD5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44" y="3275218"/>
            <a:ext cx="5188475" cy="82662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007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xmlns="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xmlns="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652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="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xmlns="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xmlns="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8706DBD-D7E1-4734-A193-C7FE296E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3857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161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6319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97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464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10923237" cy="4351338"/>
          </a:xfrm>
        </p:spPr>
        <p:txBody>
          <a:bodyPr lIns="0" tIns="0" rIns="0" bIns="0">
            <a:no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10946259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xmlns="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3A6D02-D902-4B4A-B727-07D0E5BBC3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7800" y="1847056"/>
            <a:ext cx="9296400" cy="31638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75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8/4/20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76" r:id="rId9"/>
    <p:sldLayoutId id="2147483675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1" r:id="rId17"/>
    <p:sldLayoutId id="2147483672" r:id="rId18"/>
    <p:sldLayoutId id="2147483674" r:id="rId19"/>
    <p:sldLayoutId id="214748367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jpg@01D665B5.A8644D80" TargetMode="External"/><Relationship Id="rId5" Type="http://schemas.openxmlformats.org/officeDocument/2006/relationships/image" Target="../media/image8.jpeg"/><Relationship Id="rId4" Type="http://schemas.openxmlformats.org/officeDocument/2006/relationships/hyperlink" Target="mailto:BSyzdek@StoeltingCo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eltingco.com/psychologicaltesting/intellectual-cognititve/stoelting-catalog-psychological-assessments-and-therapeutic-product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oeltingco.com/job-observation-and-behavior-scale-opportunity-for-self-determination-jobs-osd.html" TargetMode="Externa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stoeltingco.com/job-observation-and-behavior-scale-opportunity-for-self-determination-jobs-osd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44" y="728545"/>
            <a:ext cx="3864597" cy="53056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JOBS: OSD Training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JOB Observation and Behavior Scale: Opportunity for Self-determination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cap="none" dirty="0">
                <a:solidFill>
                  <a:srgbClr val="1F3864"/>
                </a:solidFill>
                <a:latin typeface="Century Gothic" panose="020B050202020202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Brian Syzdek, Psy.D. | Product Manager | Stoelting- Psychology</a:t>
            </a:r>
            <a:endParaRPr lang="en-US" altLang="en-US" sz="1200" cap="none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cap="none" dirty="0">
                <a:solidFill>
                  <a:srgbClr val="1F3864"/>
                </a:solidFill>
                <a:latin typeface="Century Gothic" panose="020B050202020202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</a:t>
            </a:r>
            <a:r>
              <a:rPr lang="en-US" altLang="en-US" cap="none" dirty="0">
                <a:solidFill>
                  <a:srgbClr val="1F3864"/>
                </a:solidFill>
                <a:latin typeface="Century Gothic" panose="020B050202020202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630-860-9700  </a:t>
            </a:r>
            <a:r>
              <a:rPr lang="en-US" altLang="en-US" b="1" cap="none" dirty="0" smtClean="0">
                <a:solidFill>
                  <a:srgbClr val="1F3864"/>
                </a:solidFill>
                <a:latin typeface="Century Gothic" panose="020B050202020202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</a:t>
            </a:r>
            <a:r>
              <a:rPr lang="en-US" altLang="en-US" cap="none" dirty="0" smtClean="0">
                <a:solidFill>
                  <a:srgbClr val="1F3864"/>
                </a:solidFill>
                <a:latin typeface="Century Gothic" panose="020B050202020202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US" altLang="en-US" cap="none" dirty="0" smtClean="0">
                <a:latin typeface="Century Gothic" panose="020B0502020202020204" pitchFamily="34" charset="0"/>
                <a:ea typeface="Malgun Gothic" panose="020B0503020000020004" pitchFamily="34" charset="-127"/>
                <a:cs typeface="Calibri" panose="020F0502020204030204" pitchFamily="34" charset="0"/>
                <a:hlinkClick r:id="rId4"/>
              </a:rPr>
              <a:t>BSyzdek@StoeltingCo.com</a:t>
            </a:r>
            <a:endParaRPr lang="en-US" altLang="en-US" sz="1200" cap="none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cap="none" dirty="0">
                <a:solidFill>
                  <a:srgbClr val="1F3864"/>
                </a:solidFill>
                <a:latin typeface="Century Gothic" panose="020B050202020202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620 Wheat </a:t>
            </a:r>
            <a:r>
              <a:rPr lang="en-US" altLang="en-US" cap="none" dirty="0" smtClean="0">
                <a:solidFill>
                  <a:srgbClr val="1F3864"/>
                </a:solidFill>
                <a:latin typeface="Century Gothic" panose="020B050202020202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Lane|</a:t>
            </a:r>
            <a:r>
              <a:rPr lang="en-US" altLang="en-US" cap="none" dirty="0">
                <a:solidFill>
                  <a:srgbClr val="1F3864"/>
                </a:solidFill>
                <a:latin typeface="Century Gothic" panose="020B050202020202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 </a:t>
            </a:r>
            <a:r>
              <a:rPr lang="en-US" altLang="en-US" cap="none" dirty="0" smtClean="0">
                <a:solidFill>
                  <a:srgbClr val="1F3864"/>
                </a:solidFill>
                <a:latin typeface="Century Gothic" panose="020B050202020202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Wood </a:t>
            </a:r>
            <a:r>
              <a:rPr lang="en-US" altLang="en-US" cap="none" dirty="0">
                <a:solidFill>
                  <a:srgbClr val="1F3864"/>
                </a:solidFill>
                <a:latin typeface="Century Gothic" panose="020B050202020202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Dale, IL, USA  60191</a:t>
            </a:r>
            <a:endParaRPr lang="en-US" altLang="en-US" sz="1200" cap="none" dirty="0"/>
          </a:p>
        </p:txBody>
      </p:sp>
      <p:pic>
        <p:nvPicPr>
          <p:cNvPr id="1025" name="Picture 13" descr="Stoelting_NoWebsite_gradient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64" y="6034206"/>
            <a:ext cx="1441343" cy="72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933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8960" y="1538868"/>
            <a:ext cx="10923237" cy="4638095"/>
          </a:xfrm>
        </p:spPr>
        <p:txBody>
          <a:bodyPr/>
          <a:lstStyle/>
          <a:p>
            <a:r>
              <a:rPr lang="en-US" dirty="0" smtClean="0"/>
              <a:t>Content developed from JOBS- adapted for self-evaluation</a:t>
            </a:r>
          </a:p>
          <a:p>
            <a:r>
              <a:rPr lang="en-US" dirty="0" smtClean="0"/>
              <a:t>Feedback about content from professionals -&gt; revisions</a:t>
            </a:r>
          </a:p>
          <a:p>
            <a:r>
              <a:rPr lang="en-US" dirty="0" smtClean="0"/>
              <a:t>Feedback from adults w/wo disabilities -&gt; revisions</a:t>
            </a:r>
          </a:p>
          <a:p>
            <a:r>
              <a:rPr lang="en-US" dirty="0" smtClean="0"/>
              <a:t>Standardization sample- adults, high, middle school, with disabilities in special needs transitional programs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and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 analysis supports 3 scales</a:t>
            </a:r>
          </a:p>
          <a:p>
            <a:r>
              <a:rPr lang="en-US" dirty="0"/>
              <a:t>Test/Retest reliability: .83 to .91 (strong)</a:t>
            </a:r>
          </a:p>
          <a:p>
            <a:r>
              <a:rPr lang="en-US" dirty="0"/>
              <a:t>Content validity: Support for item content in professional </a:t>
            </a:r>
            <a:r>
              <a:rPr lang="en-US" dirty="0" smtClean="0"/>
              <a:t>literature</a:t>
            </a:r>
          </a:p>
          <a:p>
            <a:r>
              <a:rPr lang="en-US" dirty="0" smtClean="0"/>
              <a:t>Concurrent validity: JOBS, Brigance- significant correlation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Reliability/validity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2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Placeholder 10" descr="city scape">
            <a:extLst>
              <a:ext uri="{FF2B5EF4-FFF2-40B4-BE49-F238E27FC236}">
                <a16:creationId xmlns:a16="http://schemas.microsoft.com/office/drawing/2014/main" xmlns="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70375"/>
            <a:ext cx="6206400" cy="45876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B-level assessment- degree, training in M.H. and topic</a:t>
            </a:r>
          </a:p>
          <a:p>
            <a:r>
              <a:rPr lang="en-US" dirty="0" smtClean="0"/>
              <a:t>Complete this training</a:t>
            </a:r>
          </a:p>
          <a:p>
            <a:r>
              <a:rPr lang="en-US" dirty="0" smtClean="0"/>
              <a:t>Read the manual </a:t>
            </a:r>
            <a:r>
              <a:rPr lang="en-US" u="sng" dirty="0" smtClean="0"/>
              <a:t>entirely</a:t>
            </a:r>
          </a:p>
          <a:p>
            <a:r>
              <a:rPr lang="en-US" dirty="0" smtClean="0"/>
              <a:t>Practice administering twice</a:t>
            </a:r>
          </a:p>
          <a:p>
            <a:pPr lvl="1"/>
            <a:r>
              <a:rPr lang="en-US" dirty="0" smtClean="0"/>
              <a:t>First time- slow, looking at manual ok</a:t>
            </a:r>
          </a:p>
          <a:p>
            <a:pPr lvl="1"/>
            <a:r>
              <a:rPr lang="en-US" dirty="0" smtClean="0"/>
              <a:t>Second- partner should provide </a:t>
            </a:r>
            <a:r>
              <a:rPr lang="en-US" i="1" dirty="0" smtClean="0"/>
              <a:t>mild</a:t>
            </a:r>
            <a:r>
              <a:rPr lang="en-US" dirty="0" smtClean="0"/>
              <a:t> challenges</a:t>
            </a:r>
          </a:p>
          <a:p>
            <a:r>
              <a:rPr lang="en-US" dirty="0" smtClean="0"/>
              <a:t>First case- review together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Administer questionnaire</a:t>
            </a:r>
          </a:p>
          <a:p>
            <a:r>
              <a:rPr lang="en-US" dirty="0" smtClean="0"/>
              <a:t>Score and interpret</a:t>
            </a:r>
          </a:p>
          <a:p>
            <a:r>
              <a:rPr lang="en-US" dirty="0" smtClean="0"/>
              <a:t>Incorporate in treatment plan</a:t>
            </a:r>
          </a:p>
          <a:p>
            <a:r>
              <a:rPr lang="en-US" dirty="0" smtClean="0"/>
              <a:t>Follow-up/progress monitoring</a:t>
            </a:r>
          </a:p>
          <a:p>
            <a:r>
              <a:rPr lang="en-US" dirty="0" smtClean="0"/>
              <a:t>Administer beginning employment (after 1 mo.) and at changes and ongoing (sensitive to change)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Need to use Record Form ordered from Stoelting- no copies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Complete Demographics</a:t>
            </a:r>
          </a:p>
          <a:p>
            <a:endParaRPr lang="en-US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3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pic>
        <p:nvPicPr>
          <p:cNvPr id="83" name="Picture Placeholder 82" descr="Bar chart">
            <a:extLst>
              <a:ext uri="{FF2B5EF4-FFF2-40B4-BE49-F238E27FC236}">
                <a16:creationId xmlns:a16="http://schemas.microsoft.com/office/drawing/2014/main" xmlns="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sz="3200" dirty="0" smtClean="0"/>
              <a:t>Demographics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Adjust Demographics as needed</a:t>
            </a:r>
            <a:endParaRPr lang="en-US" sz="3200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xmlns="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65004"/>
            <a:ext cx="5048250" cy="6343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Need to use Record Form ordered from Stoelting- no copies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Complete Demographics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Interview</a:t>
            </a:r>
          </a:p>
          <a:p>
            <a:endParaRPr lang="en-US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1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Administer all items in order</a:t>
            </a:r>
          </a:p>
          <a:p>
            <a:r>
              <a:rPr lang="en-US" dirty="0" smtClean="0"/>
              <a:t>Read each item</a:t>
            </a:r>
          </a:p>
          <a:p>
            <a:r>
              <a:rPr lang="en-US" dirty="0" smtClean="0"/>
              <a:t>Record response</a:t>
            </a:r>
          </a:p>
          <a:p>
            <a:r>
              <a:rPr lang="en-US" dirty="0" smtClean="0"/>
              <a:t>Monitor understanding</a:t>
            </a:r>
          </a:p>
          <a:p>
            <a:r>
              <a:rPr lang="en-US" dirty="0" smtClean="0"/>
              <a:t>Adaptations if needed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administration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416424"/>
            <a:ext cx="389038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  <a:p>
            <a:pPr marL="0" indent="0">
              <a:buNone/>
            </a:pPr>
            <a:r>
              <a:rPr lang="en-US" sz="3200" dirty="0" smtClean="0"/>
              <a:t>1- Read question</a:t>
            </a:r>
          </a:p>
          <a:p>
            <a:pPr marL="0" indent="0">
              <a:buNone/>
            </a:pPr>
            <a:r>
              <a:rPr lang="en-US" sz="3200" dirty="0" smtClean="0"/>
              <a:t>2- Read QP</a:t>
            </a:r>
          </a:p>
          <a:p>
            <a:pPr marL="0" indent="0">
              <a:buNone/>
            </a:pPr>
            <a:r>
              <a:rPr lang="en-US" sz="3200" dirty="0" smtClean="0"/>
              <a:t>3- Read QP choices</a:t>
            </a:r>
          </a:p>
          <a:p>
            <a:pPr marL="0" indent="0">
              <a:buNone/>
            </a:pPr>
            <a:r>
              <a:rPr lang="en-US" sz="3200" dirty="0" smtClean="0"/>
              <a:t>4- Indicate response</a:t>
            </a:r>
          </a:p>
          <a:p>
            <a:pPr marL="0" indent="0">
              <a:buNone/>
            </a:pPr>
            <a:r>
              <a:rPr lang="en-US" sz="3200" dirty="0" smtClean="0"/>
              <a:t>5- Read TS</a:t>
            </a:r>
          </a:p>
          <a:p>
            <a:pPr marL="0" indent="0">
              <a:buNone/>
            </a:pPr>
            <a:r>
              <a:rPr lang="en-US" sz="3200" dirty="0" smtClean="0"/>
              <a:t>6- Read TS responses</a:t>
            </a:r>
          </a:p>
          <a:p>
            <a:pPr marL="0" indent="0">
              <a:buNone/>
            </a:pPr>
            <a:r>
              <a:rPr lang="en-US" sz="3200" dirty="0" smtClean="0"/>
              <a:t>Repeat for each item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03" y="1416424"/>
            <a:ext cx="7648120" cy="3101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6408" y="1359925"/>
            <a:ext cx="58994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chemeClr val="accent4"/>
                </a:solidFill>
              </a:rPr>
              <a:t>1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89417" y="2067811"/>
            <a:ext cx="58994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chemeClr val="accent4"/>
                </a:solidFill>
              </a:rPr>
              <a:t>2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73810" y="3008798"/>
            <a:ext cx="58994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chemeClr val="accent4"/>
                </a:solidFill>
              </a:rPr>
              <a:t>5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16878" y="2067811"/>
            <a:ext cx="58994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chemeClr val="accent4"/>
                </a:solidFill>
              </a:rPr>
              <a:t>3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73750" y="3238150"/>
            <a:ext cx="58994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/>
                <a:solidFill>
                  <a:schemeClr val="accent4"/>
                </a:solidFill>
              </a:rPr>
              <a:t>6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hlinkClick r:id="rId3"/>
            <a:extLst>
              <a:ext uri="{FF2B5EF4-FFF2-40B4-BE49-F238E27FC236}">
                <a16:creationId xmlns:a16="http://schemas.microsoft.com/office/drawing/2014/main" xmlns="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8" y="267643"/>
            <a:ext cx="4507239" cy="576656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Description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Target population/uses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Administration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Scoring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Case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37329" y="1534332"/>
            <a:ext cx="56723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www.stoeltingco.com/job-observation-and-behavior-scale-opportunity-for-self-determination-jobs-osd.html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83135" y="956966"/>
            <a:ext cx="4556247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JOBS Website: Good Resource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Breaks between scales if needed</a:t>
            </a:r>
          </a:p>
          <a:p>
            <a:r>
              <a:rPr lang="en-US" dirty="0" smtClean="0"/>
              <a:t>Read additional language for each question, content in brackets for item topic, content in parentheses for QP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20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xmlns="" id="{29305ED8-D39E-4A20-A7CB-7EC58B3E3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53" y="3541318"/>
            <a:ext cx="7648120" cy="3101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70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scale:</a:t>
            </a:r>
          </a:p>
          <a:p>
            <a:pPr lvl="1"/>
            <a:r>
              <a:rPr lang="en-US" dirty="0" smtClean="0"/>
              <a:t>Sum the QP points</a:t>
            </a:r>
          </a:p>
          <a:p>
            <a:pPr lvl="1"/>
            <a:r>
              <a:rPr lang="en-US" dirty="0" smtClean="0"/>
              <a:t>Sum the TS points</a:t>
            </a:r>
          </a:p>
          <a:p>
            <a:pPr lvl="1"/>
            <a:r>
              <a:rPr lang="en-US" dirty="0" smtClean="0"/>
              <a:t>Record each at the bottom of each scale</a:t>
            </a:r>
          </a:p>
          <a:p>
            <a:pPr lvl="1"/>
            <a:r>
              <a:rPr lang="en-US" dirty="0" smtClean="0"/>
              <a:t>Transfer that score to summary sheet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21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6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22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13" y="-104926"/>
            <a:ext cx="6946489" cy="708111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42438" y="2429679"/>
            <a:ext cx="64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34</a:t>
            </a:r>
            <a:endParaRPr lang="en-US" sz="24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42437" y="5226808"/>
            <a:ext cx="64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20</a:t>
            </a:r>
            <a:endParaRPr lang="en-US" sz="24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5624" y="3366578"/>
            <a:ext cx="314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34 + total of II and III</a:t>
            </a:r>
            <a:endParaRPr lang="en-US" sz="24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9360" y="37930"/>
            <a:ext cx="314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34 + total of II and III</a:t>
            </a:r>
            <a:endParaRPr lang="en-US" sz="24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6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responses for all the same response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Understanding</a:t>
            </a:r>
          </a:p>
          <a:p>
            <a:r>
              <a:rPr lang="en-US" dirty="0" smtClean="0"/>
              <a:t>Ask for examples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24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Interpretation- validity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29" y="-154515"/>
            <a:ext cx="6474541" cy="736374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25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to population- p 30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26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Normative comparison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879574"/>
              </p:ext>
            </p:extLst>
          </p:nvPr>
        </p:nvGraphicFramePr>
        <p:xfrm>
          <a:off x="1560051" y="2703354"/>
          <a:ext cx="812800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Much</a:t>
                      </a:r>
                      <a:r>
                        <a:rPr lang="en-US" baseline="0" dirty="0" smtClean="0"/>
                        <a:t> Below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Somewhat Below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Above 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Above Average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QP-</a:t>
                      </a:r>
                      <a:r>
                        <a:rPr lang="en-US" baseline="0" dirty="0" smtClean="0"/>
                        <a:t> DLA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26-29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30 - 38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39 - 42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&gt;=43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QP- BEH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15 - 17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18 - 24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– 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&gt;=28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QP-JD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15 - 18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19 - 27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r>
                        <a:rPr lang="en-US" baseline="0" dirty="0" smtClean="0"/>
                        <a:t> – 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&gt;= 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TS-DLA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r>
                        <a:rPr lang="en-US" baseline="0" dirty="0" smtClean="0"/>
                        <a:t> - 25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26 - 37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38 - 43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&gt;=44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TS- BEH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13 - 16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17 - 23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24 - 27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&gt;=28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TS- JD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13 -16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17 - 25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 – 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&gt;= 30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for Discrepancies between and within scales</a:t>
            </a:r>
          </a:p>
          <a:p>
            <a:pPr lvl="1"/>
            <a:r>
              <a:rPr lang="en-US" dirty="0" smtClean="0"/>
              <a:t>Scale higher or lower than others</a:t>
            </a:r>
          </a:p>
          <a:p>
            <a:pPr lvl="1"/>
            <a:r>
              <a:rPr lang="en-US" dirty="0" smtClean="0"/>
              <a:t>Difference between TS and QP scores</a:t>
            </a:r>
          </a:p>
          <a:p>
            <a:pPr lvl="1"/>
            <a:r>
              <a:rPr lang="en-US" dirty="0" smtClean="0"/>
              <a:t>Item level issues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27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Interpretation- scale and item examination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to external employer completed- like JOBS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28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Interpretation- external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9" descr="cityscape">
            <a:extLst>
              <a:ext uri="{FF2B5EF4-FFF2-40B4-BE49-F238E27FC236}">
                <a16:creationId xmlns:a16="http://schemas.microsoft.com/office/drawing/2014/main" xmlns="" id="{63493B9E-F6F8-4C0F-9706-CA547A8B2B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" b="39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7FFD2133-BC23-492A-A99B-5D049116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bsyzdek@stoeltingco.com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27264" y="5370703"/>
            <a:ext cx="56723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www.stoeltingco.com/job-observation-and-behavior-scale-opportunity-for-self-determination-jobs-osd.html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dirty="0" err="1" smtClean="0"/>
              <a:t>DEscription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lphaUcPeriod"/>
            </a:pPr>
            <a:r>
              <a:rPr lang="en-US" dirty="0" smtClean="0"/>
              <a:t>Theory</a:t>
            </a:r>
          </a:p>
          <a:p>
            <a:pPr marL="342900" indent="-342900">
              <a:buAutoNum type="alphaUcPeriod"/>
            </a:pPr>
            <a:r>
              <a:rPr lang="en-US" dirty="0" smtClean="0"/>
              <a:t>Motivation</a:t>
            </a:r>
          </a:p>
          <a:p>
            <a:pPr marL="342900" indent="-342900">
              <a:buAutoNum type="alphaUcPeriod"/>
            </a:pPr>
            <a:r>
              <a:rPr lang="en-US" dirty="0" smtClean="0"/>
              <a:t>Information</a:t>
            </a:r>
          </a:p>
          <a:p>
            <a:pPr marL="342900" indent="-342900">
              <a:buAutoNum type="alphaUcPeriod"/>
            </a:pPr>
            <a:r>
              <a:rPr lang="en-US" dirty="0" smtClean="0"/>
              <a:t>Test Structure</a:t>
            </a:r>
            <a:endParaRPr lang="en-US" dirty="0"/>
          </a:p>
        </p:txBody>
      </p:sp>
      <p:pic>
        <p:nvPicPr>
          <p:cNvPr id="11" name="Picture Placeholder 10" descr="city scape">
            <a:extLst>
              <a:ext uri="{FF2B5EF4-FFF2-40B4-BE49-F238E27FC236}">
                <a16:creationId xmlns:a16="http://schemas.microsoft.com/office/drawing/2014/main" xmlns="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70375"/>
            <a:ext cx="6206400" cy="45876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Jobs?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10232361" cy="4351338"/>
          </a:xfrm>
        </p:spPr>
        <p:txBody>
          <a:bodyPr/>
          <a:lstStyle/>
          <a:p>
            <a:r>
              <a:rPr lang="en-US" dirty="0" smtClean="0"/>
              <a:t>Occupational Assessment</a:t>
            </a:r>
          </a:p>
          <a:p>
            <a:pPr lvl="1"/>
            <a:r>
              <a:rPr lang="en-US" dirty="0" smtClean="0"/>
              <a:t>JOBS- </a:t>
            </a:r>
            <a:r>
              <a:rPr lang="en-US" dirty="0"/>
              <a:t>Employer/Trainer </a:t>
            </a:r>
            <a:r>
              <a:rPr lang="en-US" dirty="0" smtClean="0"/>
              <a:t>Completed</a:t>
            </a:r>
          </a:p>
          <a:p>
            <a:pPr lvl="1"/>
            <a:r>
              <a:rPr lang="en-US" dirty="0" smtClean="0"/>
              <a:t>JOBS:OSD- Employee Completed</a:t>
            </a:r>
            <a:endParaRPr lang="en-US" dirty="0" smtClean="0"/>
          </a:p>
          <a:p>
            <a:pPr lvl="1"/>
            <a:r>
              <a:rPr lang="en-US" dirty="0" smtClean="0"/>
              <a:t>Results can be compared</a:t>
            </a:r>
          </a:p>
          <a:p>
            <a:r>
              <a:rPr lang="en-US" dirty="0" smtClean="0"/>
              <a:t>OSD- “Self-evaluation of work performance and support needs by students and adult employees”</a:t>
            </a:r>
          </a:p>
          <a:p>
            <a:r>
              <a:rPr lang="en-US" dirty="0" smtClean="0"/>
              <a:t>2006- Psych, school psych, rehab</a:t>
            </a:r>
          </a:p>
          <a:p>
            <a:r>
              <a:rPr lang="en-US" dirty="0" smtClean="0"/>
              <a:t>Objective and standardized</a:t>
            </a:r>
            <a:endParaRPr lang="en-US" dirty="0" smtClean="0"/>
          </a:p>
          <a:p>
            <a:pPr lvl="1"/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8960" y="1825625"/>
            <a:ext cx="10824736" cy="4351338"/>
          </a:xfrm>
        </p:spPr>
        <p:txBody>
          <a:bodyPr/>
          <a:lstStyle/>
          <a:p>
            <a:r>
              <a:rPr lang="en-US" dirty="0" smtClean="0"/>
              <a:t>Employee self-assessment</a:t>
            </a:r>
          </a:p>
          <a:p>
            <a:pPr lvl="1"/>
            <a:r>
              <a:rPr lang="en-US" dirty="0" smtClean="0"/>
              <a:t>Encourages self-determination</a:t>
            </a:r>
          </a:p>
          <a:p>
            <a:pPr lvl="1"/>
            <a:r>
              <a:rPr lang="en-US" dirty="0" smtClean="0"/>
              <a:t>Information about employee’s own insight or self-awareness</a:t>
            </a:r>
          </a:p>
          <a:p>
            <a:pPr lvl="1"/>
            <a:r>
              <a:rPr lang="en-US" dirty="0" smtClean="0"/>
              <a:t>Communicates own needs for support</a:t>
            </a:r>
          </a:p>
          <a:p>
            <a:pPr lvl="1"/>
            <a:r>
              <a:rPr lang="en-US" dirty="0" smtClean="0"/>
              <a:t>Informs program development</a:t>
            </a:r>
          </a:p>
          <a:p>
            <a:pPr lvl="1"/>
            <a:r>
              <a:rPr lang="en-US" dirty="0" smtClean="0"/>
              <a:t>Meets program documentation/evaluation needs</a:t>
            </a:r>
          </a:p>
          <a:p>
            <a:r>
              <a:rPr lang="en-US" dirty="0" smtClean="0"/>
              <a:t>Targets special needs employees receiving support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Must identify a core of critical vocational behaviors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Must see these core behaviors as relevant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Must have a means of self-evaluating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Must participate in decisions and routines that affect employment- thus, have a stake in long-term success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Evaluation is a </a:t>
            </a:r>
            <a:r>
              <a:rPr lang="en-US" u="sng" dirty="0" smtClean="0"/>
              <a:t>PROCESS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Entry-level employee success- JOBS Philosophy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Quality of performance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Type of support needed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Modify current supports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Employment strengths/needs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Growth and development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Input into development plans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Jobs: </a:t>
            </a:r>
            <a:r>
              <a:rPr lang="en-US" dirty="0" err="1" smtClean="0"/>
              <a:t>osd</a:t>
            </a:r>
            <a:r>
              <a:rPr lang="en-US" dirty="0" smtClean="0"/>
              <a:t>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8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items</a:t>
            </a:r>
          </a:p>
          <a:p>
            <a:r>
              <a:rPr lang="en-US" dirty="0" smtClean="0"/>
              <a:t>3 scales</a:t>
            </a:r>
          </a:p>
          <a:p>
            <a:pPr lvl="1"/>
            <a:r>
              <a:rPr lang="en-US" dirty="0" smtClean="0"/>
              <a:t>Work-Required Daily Living Activities (DLA) (13)</a:t>
            </a:r>
          </a:p>
          <a:p>
            <a:pPr lvl="1"/>
            <a:r>
              <a:rPr lang="en-US" dirty="0" smtClean="0"/>
              <a:t>Work-Required Behavior (BEH) (8)</a:t>
            </a:r>
          </a:p>
          <a:p>
            <a:pPr lvl="1"/>
            <a:r>
              <a:rPr lang="en-US" dirty="0" smtClean="0"/>
              <a:t>Work-Required Job Duties (JD) (9)</a:t>
            </a:r>
          </a:p>
          <a:p>
            <a:r>
              <a:rPr lang="en-US" dirty="0" smtClean="0"/>
              <a:t>Standardized interview- each item 2 parts</a:t>
            </a:r>
          </a:p>
          <a:p>
            <a:r>
              <a:rPr lang="en-US" dirty="0" smtClean="0"/>
              <a:t>Each item has clarifying examples and definitions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4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components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416424"/>
            <a:ext cx="389038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  <a:p>
            <a:pPr marL="0" indent="0">
              <a:buNone/>
            </a:pPr>
            <a:r>
              <a:rPr lang="en-US" sz="3200" dirty="0" smtClean="0"/>
              <a:t>A- Advance organizer begins every question</a:t>
            </a:r>
          </a:p>
          <a:p>
            <a:pPr marL="0" indent="0">
              <a:buNone/>
            </a:pPr>
            <a:r>
              <a:rPr lang="en-US" sz="3200" dirty="0" smtClean="0"/>
              <a:t>B- (QP) Quality of Performance</a:t>
            </a:r>
          </a:p>
          <a:p>
            <a:pPr marL="0" indent="0">
              <a:buNone/>
            </a:pPr>
            <a:r>
              <a:rPr lang="en-US" sz="3200" dirty="0" smtClean="0"/>
              <a:t>C- (TS) Type of Support</a:t>
            </a:r>
          </a:p>
          <a:p>
            <a:pPr marL="0" indent="0">
              <a:buNone/>
            </a:pPr>
            <a:r>
              <a:rPr lang="en-US" sz="3200" dirty="0" smtClean="0"/>
              <a:t>D- Clarifying Question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03" y="1416424"/>
            <a:ext cx="7648120" cy="3101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666965" y="1359925"/>
            <a:ext cx="1931059" cy="755746"/>
            <a:chOff x="4666965" y="1359925"/>
            <a:chExt cx="1931059" cy="75574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666965" y="2115670"/>
              <a:ext cx="1931059" cy="1"/>
            </a:xfrm>
            <a:prstGeom prst="line">
              <a:avLst/>
            </a:prstGeom>
            <a:ln w="571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416408" y="1359925"/>
              <a:ext cx="5899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4000" b="1" dirty="0" smtClean="0">
                  <a:ln/>
                  <a:solidFill>
                    <a:schemeClr val="accent4"/>
                  </a:solidFill>
                </a:rPr>
                <a:t>A</a:t>
              </a:r>
              <a:endParaRPr lang="en-US" sz="4000" b="1" dirty="0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16407" y="2067811"/>
            <a:ext cx="2862956" cy="747106"/>
            <a:chOff x="5416407" y="2067811"/>
            <a:chExt cx="2862956" cy="74710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416407" y="2814916"/>
              <a:ext cx="2705617" cy="1"/>
            </a:xfrm>
            <a:prstGeom prst="line">
              <a:avLst/>
            </a:prstGeom>
            <a:ln w="571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689417" y="2067811"/>
              <a:ext cx="5899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4000" b="1" dirty="0" smtClean="0">
                  <a:ln/>
                  <a:solidFill>
                    <a:schemeClr val="accent4"/>
                  </a:solidFill>
                </a:rPr>
                <a:t>B</a:t>
              </a:r>
              <a:endParaRPr lang="en-US" sz="4000" b="1" dirty="0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51631" y="3008798"/>
            <a:ext cx="4412125" cy="787661"/>
            <a:chOff x="4851631" y="3008798"/>
            <a:chExt cx="4412125" cy="78766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851631" y="3793422"/>
              <a:ext cx="3826204" cy="3037"/>
            </a:xfrm>
            <a:prstGeom prst="line">
              <a:avLst/>
            </a:prstGeom>
            <a:ln w="571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673810" y="3008798"/>
              <a:ext cx="5899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4000" b="1" dirty="0">
                  <a:ln/>
                  <a:solidFill>
                    <a:schemeClr val="accent4"/>
                  </a:solidFill>
                </a:rPr>
                <a:t>C</a:t>
              </a:r>
              <a:endParaRPr lang="en-US" sz="4000" b="1" dirty="0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24054" y="2439552"/>
            <a:ext cx="4121177" cy="846526"/>
            <a:chOff x="4924054" y="2439552"/>
            <a:chExt cx="4121177" cy="84652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924054" y="3283041"/>
              <a:ext cx="3826204" cy="3037"/>
            </a:xfrm>
            <a:prstGeom prst="line">
              <a:avLst/>
            </a:prstGeom>
            <a:ln w="571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455285" y="2439552"/>
              <a:ext cx="5899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4000" b="1" dirty="0" smtClean="0">
                  <a:ln/>
                  <a:solidFill>
                    <a:schemeClr val="accent4"/>
                  </a:solidFill>
                </a:rPr>
                <a:t>D</a:t>
              </a:r>
              <a:endParaRPr lang="en-US" sz="4000" b="1" dirty="0">
                <a:ln/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toso v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ontoso v2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8997677_Rose suite presentation_AAS_v4" id="{97C8BA14-D802-4795-89C7-EAA620DD846B}" vid="{D162D178-FB75-4B8B-B67A-CA51C6DCA1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> 
I.Description
II.Target population/uses
III.Administration
IV.Scoring
V.Case examples</MediaServiceKeyPoint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72F8CF-3688-4B14-A13A-EB7FF46D2F4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4996C2-A795-46F9-93BE-0C463FDCD1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D9C8E3-B635-4963-8B68-3FC691872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 suite presentation</Template>
  <TotalTime>0</TotalTime>
  <Words>1244</Words>
  <Application>Microsoft Office PowerPoint</Application>
  <PresentationFormat>Widescreen</PresentationFormat>
  <Paragraphs>282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Malgun Gothic</vt:lpstr>
      <vt:lpstr>Arial</vt:lpstr>
      <vt:lpstr>Bradley Hand ITC</vt:lpstr>
      <vt:lpstr>Calibri</vt:lpstr>
      <vt:lpstr>Century Gothic</vt:lpstr>
      <vt:lpstr>Corbel</vt:lpstr>
      <vt:lpstr>Office Theme</vt:lpstr>
      <vt:lpstr>JOBS: OSD Training</vt:lpstr>
      <vt:lpstr>Agenda</vt:lpstr>
      <vt:lpstr>I. DEscription</vt:lpstr>
      <vt:lpstr>What is Jobs? </vt:lpstr>
      <vt:lpstr>Unique features</vt:lpstr>
      <vt:lpstr>Entry-level employee success- JOBS Philosophy</vt:lpstr>
      <vt:lpstr>Jobs: osd information</vt:lpstr>
      <vt:lpstr>structure</vt:lpstr>
      <vt:lpstr>Item components </vt:lpstr>
      <vt:lpstr>Development and research</vt:lpstr>
      <vt:lpstr>Reliability/validity</vt:lpstr>
      <vt:lpstr> Administration</vt:lpstr>
      <vt:lpstr>training</vt:lpstr>
      <vt:lpstr>Administration procedure</vt:lpstr>
      <vt:lpstr>Questionnaire administration</vt:lpstr>
      <vt:lpstr>Demographics</vt:lpstr>
      <vt:lpstr>Questionnaire administration</vt:lpstr>
      <vt:lpstr>interview</vt:lpstr>
      <vt:lpstr>Item administration </vt:lpstr>
      <vt:lpstr>adaptations</vt:lpstr>
      <vt:lpstr>scoring</vt:lpstr>
      <vt:lpstr>GO TO PDF</vt:lpstr>
      <vt:lpstr>PowerPoint Presentation</vt:lpstr>
      <vt:lpstr>Interpretation- validity</vt:lpstr>
      <vt:lpstr>p. 19</vt:lpstr>
      <vt:lpstr>Normative comparison</vt:lpstr>
      <vt:lpstr>Interpretation- scale and item examination</vt:lpstr>
      <vt:lpstr>Interpretation- external</vt:lpstr>
      <vt:lpstr>Thank you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 OSD Training</dc:title>
  <dc:creator/>
  <cp:lastModifiedBy/>
  <cp:revision>1</cp:revision>
  <dcterms:created xsi:type="dcterms:W3CDTF">2020-08-04T14:14:47Z</dcterms:created>
  <dcterms:modified xsi:type="dcterms:W3CDTF">2020-08-04T17:54:12Z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